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8"/>
  </p:notesMasterIdLst>
  <p:sldIdLst>
    <p:sldId id="271" r:id="rId3"/>
    <p:sldId id="272" r:id="rId4"/>
    <p:sldId id="273" r:id="rId5"/>
    <p:sldId id="274" r:id="rId6"/>
    <p:sldId id="295" r:id="rId7"/>
    <p:sldId id="296" r:id="rId8"/>
    <p:sldId id="297" r:id="rId9"/>
    <p:sldId id="298" r:id="rId10"/>
    <p:sldId id="299" r:id="rId11"/>
    <p:sldId id="279" r:id="rId12"/>
    <p:sldId id="300" r:id="rId13"/>
    <p:sldId id="301" r:id="rId14"/>
    <p:sldId id="302" r:id="rId15"/>
    <p:sldId id="283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293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01" autoAdjust="0"/>
    <p:restoredTop sz="94660"/>
  </p:normalViewPr>
  <p:slideViewPr>
    <p:cSldViewPr>
      <p:cViewPr varScale="1">
        <p:scale>
          <a:sx n="110" d="100"/>
          <a:sy n="110" d="100"/>
        </p:scale>
        <p:origin x="-19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B843C-C72C-4723-8D0D-63DF77EFDA51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9CDA-5DAC-47F9-910B-0CE30B89E4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3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0876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625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65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84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678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03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65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51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37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989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08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017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694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273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101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03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41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94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96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36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08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11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9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3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370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 smtClean="0"/>
              <a:t>Dérivation</a:t>
            </a:r>
            <a:br>
              <a:rPr lang="fr-FR" sz="8900" dirty="0" smtClean="0"/>
            </a:br>
            <a:r>
              <a:rPr lang="fr-FR" smtClean="0"/>
              <a:t>Série </a:t>
            </a:r>
            <a:r>
              <a:rPr lang="fr-FR" smtClean="0"/>
              <a:t>8</a:t>
            </a:r>
            <a:endParaRPr lang="fr-FR" dirty="0"/>
          </a:p>
        </p:txBody>
      </p:sp>
      <p:sp>
        <p:nvSpPr>
          <p:cNvPr id="5" name="Sous-titre 2"/>
          <p:cNvSpPr txBox="1">
            <a:spLocks/>
          </p:cNvSpPr>
          <p:nvPr/>
        </p:nvSpPr>
        <p:spPr>
          <a:xfrm>
            <a:off x="533400" y="4124672"/>
            <a:ext cx="7854696" cy="1752600"/>
          </a:xfrm>
          <a:prstGeom prst="rect">
            <a:avLst/>
          </a:prstGeom>
        </p:spPr>
        <p:txBody>
          <a:bodyPr vert="horz" lIns="0" rIns="18288" anchor="ctr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38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495329" y="1844824"/>
                <a:ext cx="8064896" cy="864096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300" b="1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(</m:t>
                        </m:r>
                        <m:sSup>
                          <m:sSupPr>
                            <m:ctrlP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fr-FR" sz="3300" b="1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29" y="1844824"/>
                <a:ext cx="8064896" cy="864096"/>
              </a:xfrm>
              <a:prstGeom prst="rect">
                <a:avLst/>
              </a:prstGeom>
              <a:blipFill rotWithShape="1">
                <a:blip r:embed="rId2"/>
                <a:stretch>
                  <a:fillRect l="-1965" t="-99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737508" y="299695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fr-FR" b="1" dirty="0" smtClean="0"/>
              <a:t>  </a:t>
            </a: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899592" y="472514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Rectangle à coins arrondis 6"/>
          <p:cNvSpPr/>
          <p:nvPr/>
        </p:nvSpPr>
        <p:spPr>
          <a:xfrm>
            <a:off x="539552" y="3171462"/>
            <a:ext cx="7776864" cy="1988840"/>
          </a:xfrm>
          <a:prstGeom prst="roundRect">
            <a:avLst/>
          </a:prstGeom>
          <a:noFill/>
          <a:ln w="34925">
            <a:solidFill>
              <a:srgbClr val="00B050">
                <a:alpha val="83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737508" y="3340150"/>
                <a:ext cx="7920880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=2</m:t>
                    </m:r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chemeClr val="tx2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=2</m:t>
                    </m:r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+2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=2</m:t>
                    </m:r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+2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508" y="3340150"/>
                <a:ext cx="7920880" cy="1569660"/>
              </a:xfrm>
              <a:prstGeom prst="rect">
                <a:avLst/>
              </a:prstGeom>
              <a:blipFill rotWithShape="1">
                <a:blip r:embed="rId3"/>
                <a:stretch>
                  <a:fillRect l="-2002" t="-5837" b="-1128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837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554" y="1901927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475656" y="1733082"/>
                <a:ext cx="7200800" cy="864096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300" b="1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²+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endParaRPr lang="fr-FR" sz="3300" b="1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733082"/>
                <a:ext cx="7200800" cy="864096"/>
              </a:xfrm>
              <a:prstGeom prst="rect">
                <a:avLst/>
              </a:prstGeom>
              <a:blipFill rotWithShape="1">
                <a:blip r:embed="rId2"/>
                <a:stretch>
                  <a:fillRect l="-2202" b="-704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oneTexte 5"/>
          <p:cNvSpPr txBox="1"/>
          <p:nvPr/>
        </p:nvSpPr>
        <p:spPr>
          <a:xfrm>
            <a:off x="899592" y="472514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Rectangle à coins arrondis 6"/>
          <p:cNvSpPr/>
          <p:nvPr/>
        </p:nvSpPr>
        <p:spPr>
          <a:xfrm>
            <a:off x="1817716" y="3068960"/>
            <a:ext cx="5418668" cy="2301024"/>
          </a:xfrm>
          <a:prstGeom prst="roundRect">
            <a:avLst/>
          </a:prstGeom>
          <a:noFill/>
          <a:ln w="34925">
            <a:solidFill>
              <a:srgbClr val="00B050">
                <a:alpha val="83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195285" y="3068960"/>
                <a:ext cx="6481171" cy="23025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chemeClr val="tx2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fr-FR" sz="3200" b="0" i="1" smtClean="0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fr-FR" sz="3200" b="0" i="1" smtClean="0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3200" b="0" i="1" smtClean="0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fr-FR" sz="3200" b="0" i="1" smtClean="0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fr-FR" sz="3200" b="0" i="1" smtClean="0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+7</m:t>
                                </m:r>
                              </m:e>
                            </m:d>
                          </m:e>
                          <m:sup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(</m:t>
                        </m:r>
                        <m:sSup>
                          <m:sSup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+7)²</m:t>
                        </m:r>
                      </m:den>
                    </m:f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285" y="3068960"/>
                <a:ext cx="6481171" cy="2302553"/>
              </a:xfrm>
              <a:prstGeom prst="rect">
                <a:avLst/>
              </a:prstGeom>
              <a:blipFill rotWithShape="1">
                <a:blip r:embed="rId3"/>
                <a:stretch>
                  <a:fillRect l="-23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58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894748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15252" y="1916832"/>
                <a:ext cx="7488832" cy="864096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]</m:t>
                    </m:r>
                    <m:r>
                      <a:rPr lang="fr-FR" sz="33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33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; +</m:t>
                    </m:r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 </m:t>
                    </m:r>
                  </m:oMath>
                </a14:m>
                <a:r>
                  <a:rPr lang="fr-FR" sz="3300" b="1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ad>
                      <m:radPr>
                        <m:degHide m:val="on"/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endParaRPr lang="fr-FR" sz="3300" b="1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252" y="1916832"/>
                <a:ext cx="7488832" cy="864096"/>
              </a:xfrm>
              <a:prstGeom prst="rect">
                <a:avLst/>
              </a:prstGeom>
              <a:blipFill rotWithShape="1">
                <a:blip r:embed="rId2"/>
                <a:stretch>
                  <a:fillRect l="-2199" t="-105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oneTexte 5"/>
          <p:cNvSpPr txBox="1"/>
          <p:nvPr/>
        </p:nvSpPr>
        <p:spPr>
          <a:xfrm>
            <a:off x="899592" y="472514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Rectangle à coins arrondis 6"/>
          <p:cNvSpPr/>
          <p:nvPr/>
        </p:nvSpPr>
        <p:spPr>
          <a:xfrm>
            <a:off x="1763688" y="2780928"/>
            <a:ext cx="5418668" cy="2659218"/>
          </a:xfrm>
          <a:prstGeom prst="roundRect">
            <a:avLst/>
          </a:prstGeom>
          <a:noFill/>
          <a:ln w="34925">
            <a:solidFill>
              <a:srgbClr val="00B050">
                <a:alpha val="83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313144" y="2944671"/>
                <a:ext cx="6481171" cy="25165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2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chemeClr val="tx2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2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2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3144" y="2944671"/>
                <a:ext cx="6481171" cy="2516523"/>
              </a:xfrm>
              <a:prstGeom prst="rect">
                <a:avLst/>
              </a:prstGeom>
              <a:blipFill rotWithShape="1">
                <a:blip r:embed="rId3"/>
                <a:stretch>
                  <a:fillRect l="-2350" b="-48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05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15616" y="1772816"/>
                <a:ext cx="7488832" cy="864096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]</m:t>
                    </m:r>
                    <m:f>
                      <m:fPr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300" b="1" i="0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𝟓</m:t>
                        </m:r>
                      </m:num>
                      <m:den>
                        <m:r>
                          <a:rPr lang="fr-FR" sz="3300" b="1" i="0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  <m:r>
                      <a:rPr lang="fr-FR" sz="33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; +</m:t>
                    </m:r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 </m:t>
                    </m:r>
                  </m:oMath>
                </a14:m>
                <a:r>
                  <a:rPr lang="fr-FR" sz="3300" b="1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fr-FR" sz="3300" b="1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772816"/>
                <a:ext cx="7488832" cy="864096"/>
              </a:xfrm>
              <a:prstGeom prst="rect">
                <a:avLst/>
              </a:prstGeom>
              <a:blipFill rotWithShape="1">
                <a:blip r:embed="rId2"/>
                <a:stretch>
                  <a:fillRect l="-2117" b="-77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oneTexte 5"/>
          <p:cNvSpPr txBox="1"/>
          <p:nvPr/>
        </p:nvSpPr>
        <p:spPr>
          <a:xfrm>
            <a:off x="899592" y="472514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Rectangle à coins arrondis 6"/>
          <p:cNvSpPr/>
          <p:nvPr/>
        </p:nvSpPr>
        <p:spPr>
          <a:xfrm>
            <a:off x="1763688" y="2708920"/>
            <a:ext cx="5418668" cy="2659218"/>
          </a:xfrm>
          <a:prstGeom prst="roundRect">
            <a:avLst/>
          </a:prstGeom>
          <a:noFill/>
          <a:ln w="34925">
            <a:solidFill>
              <a:srgbClr val="00B050">
                <a:alpha val="83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313144" y="2846696"/>
                <a:ext cx="6481171" cy="2383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chemeClr val="tx2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d>
                          <m:d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4</m:t>
                            </m:r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−5</m:t>
                            </m:r>
                          </m:e>
                        </m:d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−4(3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+7)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(4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−5)²</m:t>
                        </m:r>
                      </m:den>
                    </m:f>
                  </m:oMath>
                </a14:m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d>
                          <m:d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4</m:t>
                            </m:r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−5</m:t>
                            </m:r>
                          </m:e>
                        </m:d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4(3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+7)</m:t>
                        </m:r>
                      </m:num>
                      <m:den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(4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−5)²</m:t>
                        </m:r>
                      </m:den>
                    </m:f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3144" y="2846696"/>
                <a:ext cx="6481171" cy="2383666"/>
              </a:xfrm>
              <a:prstGeom prst="rect">
                <a:avLst/>
              </a:prstGeom>
              <a:blipFill rotWithShape="1">
                <a:blip r:embed="rId3"/>
                <a:stretch>
                  <a:fillRect l="-23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686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 smtClean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21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15616" y="1648548"/>
                <a:ext cx="7344816" cy="127639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8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8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8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8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8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38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8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648548"/>
                <a:ext cx="7344816" cy="1276396"/>
              </a:xfrm>
              <a:prstGeom prst="rect">
                <a:avLst/>
              </a:prstGeom>
              <a:blipFill rotWithShape="1">
                <a:blip r:embed="rId2"/>
                <a:stretch>
                  <a:fillRect l="-2407" t="-1238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à coins arrondis 5"/>
              <p:cNvSpPr/>
              <p:nvPr/>
            </p:nvSpPr>
            <p:spPr>
              <a:xfrm>
                <a:off x="991122" y="2546902"/>
                <a:ext cx="6840760" cy="756084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fr-FR" sz="3500" dirty="0">
                    <a:solidFill>
                      <a:schemeClr val="accent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500" dirty="0">
                    <a:solidFill>
                      <a:schemeClr val="accent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=3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²+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500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Rectangle à coins arrondis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122" y="2546902"/>
                <a:ext cx="6840760" cy="756084"/>
              </a:xfrm>
              <a:prstGeom prst="roundRect">
                <a:avLst/>
              </a:prstGeom>
              <a:blipFill rotWithShape="1">
                <a:blip r:embed="rId3"/>
                <a:stretch>
                  <a:fillRect l="-1954" t="-1563" b="-195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rganigramme : Alternative 7"/>
          <p:cNvSpPr/>
          <p:nvPr/>
        </p:nvSpPr>
        <p:spPr>
          <a:xfrm>
            <a:off x="1092094" y="3987045"/>
            <a:ext cx="1800200" cy="767385"/>
          </a:xfrm>
          <a:prstGeom prst="flowChartAlternateProcess">
            <a:avLst/>
          </a:prstGeom>
          <a:solidFill>
            <a:srgbClr val="FF5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500" b="1" dirty="0" smtClean="0">
                <a:solidFill>
                  <a:srgbClr val="C00000"/>
                </a:solidFill>
                <a:latin typeface="+mj-lt"/>
              </a:rPr>
              <a:t>FAUSSE</a:t>
            </a:r>
            <a:endParaRPr lang="fr-FR" sz="3500" b="1" dirty="0">
              <a:solidFill>
                <a:srgbClr val="C0000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à coins arrondis 9"/>
              <p:cNvSpPr/>
              <p:nvPr/>
            </p:nvSpPr>
            <p:spPr>
              <a:xfrm>
                <a:off x="3707904" y="3987045"/>
                <a:ext cx="4320480" cy="756084"/>
              </a:xfrm>
              <a:prstGeom prst="roundRect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5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3500" i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=3</m:t>
                      </m:r>
                      <m:r>
                        <a:rPr lang="fr-FR" sz="3500" i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𝑥</m:t>
                      </m:r>
                      <m:r>
                        <a:rPr lang="fr-FR" sz="3500" i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²+1</m:t>
                      </m:r>
                    </m:oMath>
                  </m:oMathPara>
                </a14:m>
                <a:endParaRPr lang="fr-FR" sz="3500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" name="Rectangle à coins arrondis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987045"/>
                <a:ext cx="4320480" cy="756084"/>
              </a:xfrm>
              <a:prstGeom prst="round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88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39690" y="1700081"/>
                <a:ext cx="8712968" cy="1152128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64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64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6400" b="0" i="1" smtClean="0">
                        <a:solidFill>
                          <a:schemeClr val="tx2"/>
                        </a:solidFill>
                        <a:latin typeface="Cambria Math"/>
                      </a:rPr>
                      <m:t>]0; +</m:t>
                    </m:r>
                    <m:r>
                      <a:rPr lang="fr-FR" sz="64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64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64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6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64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6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64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6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6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6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690" y="1700081"/>
                <a:ext cx="8712968" cy="1152128"/>
              </a:xfrm>
              <a:prstGeom prst="rect">
                <a:avLst/>
              </a:prstGeom>
              <a:blipFill rotWithShape="1">
                <a:blip r:embed="rId2"/>
                <a:stretch>
                  <a:fillRect l="-2099" t="-95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à coins arrondis 5"/>
              <p:cNvSpPr/>
              <p:nvPr/>
            </p:nvSpPr>
            <p:spPr>
              <a:xfrm>
                <a:off x="755576" y="2636912"/>
                <a:ext cx="7223595" cy="756084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5BD078"/>
                  </a:buClr>
                </a:pPr>
                <a:r>
                  <a:rPr lang="fr-FR" sz="3500" dirty="0">
                    <a:solidFill>
                      <a:schemeClr val="tx2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&gt;0,  </m:t>
                    </m:r>
                    <m:r>
                      <a:rPr lang="fr-FR" sz="35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r>
                      <a:rPr lang="fr-FR" sz="3500" i="1" smtClean="0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5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5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den>
                    </m:f>
                  </m:oMath>
                </a14:m>
                <a:endParaRPr lang="fr-FR" sz="3500" dirty="0"/>
              </a:p>
            </p:txBody>
          </p:sp>
        </mc:Choice>
        <mc:Fallback xmlns="">
          <p:sp>
            <p:nvSpPr>
              <p:cNvPr id="6" name="Rectangle à coins arrondis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636912"/>
                <a:ext cx="7223595" cy="756084"/>
              </a:xfrm>
              <a:prstGeom prst="roundRect">
                <a:avLst/>
              </a:prstGeom>
              <a:blipFill rotWithShape="1">
                <a:blip r:embed="rId3"/>
                <a:stretch>
                  <a:fillRect l="-1766" t="-4688" b="-164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rganigramme : Alternative 6"/>
          <p:cNvSpPr/>
          <p:nvPr/>
        </p:nvSpPr>
        <p:spPr>
          <a:xfrm>
            <a:off x="1043608" y="4209281"/>
            <a:ext cx="1656184" cy="767385"/>
          </a:xfrm>
          <a:prstGeom prst="flowChartAlternateProcess">
            <a:avLst/>
          </a:prstGeom>
          <a:solidFill>
            <a:srgbClr val="FF5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500" b="1" dirty="0" smtClean="0">
                <a:solidFill>
                  <a:srgbClr val="C00000"/>
                </a:solidFill>
                <a:latin typeface="+mj-lt"/>
              </a:rPr>
              <a:t>FAUSSE</a:t>
            </a:r>
            <a:endParaRPr lang="fr-FR" sz="3500" b="1" dirty="0">
              <a:solidFill>
                <a:srgbClr val="C0000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à coins arrondis 9"/>
              <p:cNvSpPr/>
              <p:nvPr/>
            </p:nvSpPr>
            <p:spPr>
              <a:xfrm>
                <a:off x="3658691" y="3933056"/>
                <a:ext cx="4320480" cy="1440160"/>
              </a:xfrm>
              <a:prstGeom prst="roundRect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fr-FR" sz="3500" i="1" dirty="0" smtClean="0">
                  <a:solidFill>
                    <a:schemeClr val="accent2">
                      <a:lumMod val="50000"/>
                    </a:schemeClr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5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3500" i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5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5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35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2</m:t>
                          </m:r>
                          <m:rad>
                            <m:radPr>
                              <m:degHide m:val="on"/>
                              <m:ctrlPr>
                                <a:rPr lang="fr-FR" sz="3500" i="1">
                                  <a:solidFill>
                                    <a:schemeClr val="tx2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500" i="1">
                                  <a:solidFill>
                                    <a:schemeClr val="tx2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rad>
                        </m:den>
                      </m:f>
                      <m:r>
                        <a:rPr lang="fr-FR" sz="35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35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5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35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fr-FR" sz="35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²</m:t>
                          </m:r>
                        </m:den>
                      </m:f>
                    </m:oMath>
                  </m:oMathPara>
                </a14:m>
                <a:endParaRPr lang="fr-FR" sz="3500" dirty="0"/>
              </a:p>
              <a:p>
                <a:endParaRPr lang="fr-FR" sz="3500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" name="Rectangle à coins arrondis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8691" y="3933056"/>
                <a:ext cx="4320480" cy="1440160"/>
              </a:xfrm>
              <a:prstGeom prst="round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905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9208" y="6206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467544" y="1648548"/>
                <a:ext cx="8280920" cy="1276396"/>
              </a:xfrm>
              <a:prstGeom prst="rect">
                <a:avLst/>
              </a:prstGeom>
            </p:spPr>
            <p:txBody>
              <a:bodyPr vert="horz">
                <a:normAutofit fontScale="70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50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5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50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5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50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5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5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5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fr-FR" sz="5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5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fr-FR" sz="5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4</m:t>
                            </m:r>
                          </m:den>
                        </m:f>
                        <m: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fr-FR" sz="5000" b="0" i="1" smtClean="0">
                        <a:solidFill>
                          <a:schemeClr val="tx2"/>
                        </a:solidFill>
                        <a:latin typeface="Cambria Math"/>
                      </a:rPr>
                      <m:t>−8</m:t>
                    </m:r>
                    <m:sSup>
                      <m:sSupPr>
                        <m:ctrlP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50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endParaRPr lang="fr-FR" sz="50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648548"/>
                <a:ext cx="8280920" cy="1276396"/>
              </a:xfrm>
              <a:prstGeom prst="rect">
                <a:avLst/>
              </a:prstGeom>
              <a:blipFill rotWithShape="1">
                <a:blip r:embed="rId2"/>
                <a:stretch>
                  <a:fillRect l="-2209" t="-76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à coins arrondis 6"/>
              <p:cNvSpPr/>
              <p:nvPr/>
            </p:nvSpPr>
            <p:spPr>
              <a:xfrm>
                <a:off x="1115616" y="2780928"/>
                <a:ext cx="7223595" cy="756084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fr-FR" sz="3500" dirty="0">
                    <a:solidFill>
                      <a:schemeClr val="accent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500" dirty="0">
                    <a:solidFill>
                      <a:schemeClr val="accent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=5</m:t>
                    </m:r>
                    <m:sSup>
                      <m:sSup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−16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500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à coins arrondis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2780928"/>
                <a:ext cx="7223595" cy="756084"/>
              </a:xfrm>
              <a:prstGeom prst="roundRect">
                <a:avLst/>
              </a:prstGeom>
              <a:blipFill rotWithShape="1">
                <a:blip r:embed="rId3"/>
                <a:stretch>
                  <a:fillRect l="-1766" t="-1563" b="-195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rganigramme : Alternative 5"/>
          <p:cNvSpPr/>
          <p:nvPr/>
        </p:nvSpPr>
        <p:spPr>
          <a:xfrm>
            <a:off x="3635896" y="4221088"/>
            <a:ext cx="1584176" cy="708628"/>
          </a:xfrm>
          <a:prstGeom prst="flowChartAlternateProcess">
            <a:avLst/>
          </a:prstGeom>
          <a:solidFill>
            <a:srgbClr val="92D050"/>
          </a:solidFill>
          <a:ln>
            <a:solidFill>
              <a:srgbClr val="2D8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 smtClean="0">
                <a:solidFill>
                  <a:srgbClr val="2D8337"/>
                </a:solidFill>
                <a:latin typeface="+mj-lt"/>
              </a:rPr>
              <a:t> V</a:t>
            </a:r>
            <a:r>
              <a:rPr lang="fr-FR" sz="3500" b="1" dirty="0" smtClean="0">
                <a:solidFill>
                  <a:srgbClr val="2D8337"/>
                </a:solidFill>
                <a:latin typeface="+mj-lt"/>
              </a:rPr>
              <a:t>RAIE</a:t>
            </a:r>
            <a:endParaRPr lang="fr-FR" sz="3500" b="1" dirty="0">
              <a:solidFill>
                <a:srgbClr val="2D833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38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914575" y="1746247"/>
                <a:ext cx="7688694" cy="1152128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5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]0; +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5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endParaRPr lang="fr-FR" sz="35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35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35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575" y="1746247"/>
                <a:ext cx="7688694" cy="1152128"/>
              </a:xfrm>
              <a:prstGeom prst="rect">
                <a:avLst/>
              </a:prstGeom>
              <a:blipFill rotWithShape="1">
                <a:blip r:embed="rId2"/>
                <a:stretch>
                  <a:fillRect l="-2300" t="-846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à coins arrondis 5"/>
              <p:cNvSpPr/>
              <p:nvPr/>
            </p:nvSpPr>
            <p:spPr>
              <a:xfrm>
                <a:off x="1576991" y="2622496"/>
                <a:ext cx="5888131" cy="756084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5BD078"/>
                  </a:buClr>
                </a:pPr>
                <a:r>
                  <a:rPr lang="fr-FR" sz="3500" dirty="0">
                    <a:solidFill>
                      <a:schemeClr val="tx2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&gt;0, 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5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5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500" dirty="0"/>
              </a:p>
            </p:txBody>
          </p:sp>
        </mc:Choice>
        <mc:Fallback xmlns="">
          <p:sp>
            <p:nvSpPr>
              <p:cNvPr id="6" name="Rectangle à coins arrondis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6991" y="2622496"/>
                <a:ext cx="5888131" cy="756084"/>
              </a:xfrm>
              <a:prstGeom prst="roundRect">
                <a:avLst/>
              </a:prstGeom>
              <a:blipFill rotWithShape="1">
                <a:blip r:embed="rId3"/>
                <a:stretch>
                  <a:fillRect l="-2268" t="-4688" b="-164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rganigramme : Alternative 4"/>
          <p:cNvSpPr/>
          <p:nvPr/>
        </p:nvSpPr>
        <p:spPr>
          <a:xfrm>
            <a:off x="1259632" y="4269443"/>
            <a:ext cx="1656184" cy="767385"/>
          </a:xfrm>
          <a:prstGeom prst="flowChartAlternateProcess">
            <a:avLst/>
          </a:prstGeom>
          <a:solidFill>
            <a:srgbClr val="FF5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500" b="1" dirty="0" smtClean="0">
                <a:solidFill>
                  <a:srgbClr val="C00000"/>
                </a:solidFill>
                <a:latin typeface="+mj-lt"/>
              </a:rPr>
              <a:t>FAUSSE</a:t>
            </a:r>
            <a:endParaRPr lang="fr-FR" sz="3500" b="1" dirty="0">
              <a:solidFill>
                <a:srgbClr val="C0000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à coins arrondis 6"/>
              <p:cNvSpPr/>
              <p:nvPr/>
            </p:nvSpPr>
            <p:spPr>
              <a:xfrm>
                <a:off x="3203848" y="3958346"/>
                <a:ext cx="5760640" cy="1440160"/>
              </a:xfrm>
              <a:prstGeom prst="roundRect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fr-FR" sz="3500" i="1" dirty="0" smtClean="0">
                  <a:solidFill>
                    <a:schemeClr val="accent2">
                      <a:lumMod val="50000"/>
                    </a:schemeClr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5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3500" i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5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1</m:t>
                      </m:r>
                      <m:rad>
                        <m:radPr>
                          <m:degHide m:val="on"/>
                          <m:ctrlPr>
                            <a:rPr lang="fr-FR" sz="35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fr-FR" sz="35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rad>
                      <m:r>
                        <a:rPr lang="fr-FR" sz="35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fr-FR" sz="35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35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2</m:t>
                          </m:r>
                          <m:rad>
                            <m:radPr>
                              <m:degHide m:val="on"/>
                              <m:ctrlPr>
                                <a:rPr lang="fr-FR" sz="3500" i="1">
                                  <a:solidFill>
                                    <a:schemeClr val="tx2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500" i="1">
                                  <a:solidFill>
                                    <a:schemeClr val="tx2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rad>
                        </m:den>
                      </m:f>
                      <m:r>
                        <a:rPr lang="fr-FR" sz="35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5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fr-FR" sz="35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fr-FR" sz="35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fr-FR" sz="35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rad>
                    </m:oMath>
                  </m:oMathPara>
                </a14:m>
                <a:endParaRPr lang="fr-FR" sz="3500" dirty="0"/>
              </a:p>
              <a:p>
                <a:endParaRPr lang="fr-FR" sz="3500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à coins arrondis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3958346"/>
                <a:ext cx="5760640" cy="1440160"/>
              </a:xfrm>
              <a:prstGeom prst="round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316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83568" y="1731452"/>
                <a:ext cx="7688694" cy="1152128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5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]</m:t>
                    </m:r>
                    <m:f>
                      <m:fPr>
                        <m:ctrlP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; +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num>
                      <m:den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−1</m:t>
                        </m:r>
                      </m:den>
                    </m:f>
                  </m:oMath>
                </a14:m>
                <a:endParaRPr lang="fr-FR" sz="35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35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35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731452"/>
                <a:ext cx="7688694" cy="1152128"/>
              </a:xfrm>
              <a:prstGeom prst="rect">
                <a:avLst/>
              </a:prstGeom>
              <a:blipFill rotWithShape="1">
                <a:blip r:embed="rId3"/>
                <a:stretch>
                  <a:fillRect l="-23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à coins arrondis 5"/>
              <p:cNvSpPr/>
              <p:nvPr/>
            </p:nvSpPr>
            <p:spPr>
              <a:xfrm>
                <a:off x="1583849" y="2883580"/>
                <a:ext cx="5888131" cy="756084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5BD078"/>
                  </a:buClr>
                </a:pPr>
                <a:r>
                  <a:rPr lang="fr-FR" sz="3500" dirty="0">
                    <a:solidFill>
                      <a:schemeClr val="tx2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&gt;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,  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fr-FR" sz="3500" dirty="0"/>
              </a:p>
            </p:txBody>
          </p:sp>
        </mc:Choice>
        <mc:Fallback xmlns="">
          <p:sp>
            <p:nvSpPr>
              <p:cNvPr id="6" name="Rectangle à coins arrondis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3849" y="2883580"/>
                <a:ext cx="5888131" cy="756084"/>
              </a:xfrm>
              <a:prstGeom prst="roundRect">
                <a:avLst/>
              </a:prstGeom>
              <a:blipFill rotWithShape="1">
                <a:blip r:embed="rId4"/>
                <a:stretch>
                  <a:fillRect l="-2268" t="-1563" b="-195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rganigramme : Alternative 4"/>
          <p:cNvSpPr/>
          <p:nvPr/>
        </p:nvSpPr>
        <p:spPr>
          <a:xfrm>
            <a:off x="899592" y="4365104"/>
            <a:ext cx="1656184" cy="767385"/>
          </a:xfrm>
          <a:prstGeom prst="flowChartAlternateProcess">
            <a:avLst/>
          </a:prstGeom>
          <a:solidFill>
            <a:srgbClr val="FF5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500" b="1" dirty="0" smtClean="0">
                <a:solidFill>
                  <a:srgbClr val="C00000"/>
                </a:solidFill>
                <a:latin typeface="+mj-lt"/>
              </a:rPr>
              <a:t>FAUSSE</a:t>
            </a:r>
            <a:endParaRPr lang="fr-FR" sz="3500" b="1" dirty="0">
              <a:solidFill>
                <a:srgbClr val="C0000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à coins arrondis 6"/>
              <p:cNvSpPr/>
              <p:nvPr/>
            </p:nvSpPr>
            <p:spPr>
              <a:xfrm>
                <a:off x="3347864" y="3933056"/>
                <a:ext cx="5328592" cy="1440160"/>
              </a:xfrm>
              <a:prstGeom prst="roundRect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fr-FR" sz="3500" i="1" dirty="0" smtClean="0">
                  <a:solidFill>
                    <a:schemeClr val="accent2">
                      <a:lumMod val="50000"/>
                    </a:schemeClr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5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5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3500" i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5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fr-FR" sz="35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  <m:d>
                            <m:dPr>
                              <m:ctrlPr>
                                <a:rPr lang="fr-FR" sz="3500" b="0" i="1" smtClean="0"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fr-FR" sz="3500" b="0" i="1" smtClean="0"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3</m:t>
                              </m:r>
                              <m:r>
                                <a:rPr lang="fr-FR" sz="3500" b="0" i="1" smtClean="0"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fr-FR" sz="3500" b="0" i="1" smtClean="0"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−1</m:t>
                              </m:r>
                            </m:e>
                          </m:d>
                          <m:r>
                            <a:rPr lang="fr-FR" sz="35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−3</m:t>
                          </m:r>
                          <m:r>
                            <a:rPr lang="fr-FR" sz="35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fr-FR" sz="35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²</m:t>
                          </m:r>
                        </m:num>
                        <m:den>
                          <m:r>
                            <a:rPr lang="fr-FR" sz="35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(3</m:t>
                          </m:r>
                          <m:r>
                            <a:rPr lang="fr-FR" sz="35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fr-FR" sz="35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−1)²</m:t>
                          </m:r>
                        </m:den>
                      </m:f>
                    </m:oMath>
                  </m:oMathPara>
                </a14:m>
                <a:endParaRPr lang="fr-FR" sz="3500" dirty="0"/>
              </a:p>
              <a:p>
                <a:endParaRPr lang="fr-FR" sz="3500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à coins arrondis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3933056"/>
                <a:ext cx="5328592" cy="1440160"/>
              </a:xfrm>
              <a:prstGeom prst="round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219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1916832"/>
                <a:ext cx="8784976" cy="2520280"/>
              </a:xfrm>
            </p:spPr>
            <p:txBody>
              <a:bodyPr>
                <a:no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fr-FR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est une fonction définie et dérivable sur un intervalle donné et </a:t>
                </a:r>
                <a14:m>
                  <m:oMath xmlns:m="http://schemas.openxmlformats.org/officeDocument/2006/math">
                    <m:r>
                      <a:rPr lang="fr-FR" b="1" i="1" smtClean="0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b="1" i="1" smtClean="0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</m:oMath>
                </a14:m>
                <a:r>
                  <a:rPr lang="fr-FR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sa fonction dérivée.</a:t>
                </a:r>
              </a:p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fr-FR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Pour chaque question, préciser si la proposition est vraie ou fausse.</a:t>
                </a:r>
                <a:endParaRPr lang="fr-FR" b="1" dirty="0" smtClean="0"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1916832"/>
                <a:ext cx="8784976" cy="2520280"/>
              </a:xfrm>
              <a:blipFill rotWithShape="1">
                <a:blip r:embed="rId3"/>
                <a:stretch>
                  <a:fillRect t="-1449" r="-486" b="-60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768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43608" y="1731452"/>
                <a:ext cx="7688694" cy="1152128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5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]0; +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den>
                    </m:f>
                  </m:oMath>
                </a14:m>
                <a:endParaRPr lang="fr-FR" sz="35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35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35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731452"/>
                <a:ext cx="7688694" cy="1152128"/>
              </a:xfrm>
              <a:prstGeom prst="rect">
                <a:avLst/>
              </a:prstGeom>
              <a:blipFill rotWithShape="1">
                <a:blip r:embed="rId2"/>
                <a:stretch>
                  <a:fillRect l="-23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à coins arrondis 5"/>
              <p:cNvSpPr/>
              <p:nvPr/>
            </p:nvSpPr>
            <p:spPr>
              <a:xfrm>
                <a:off x="1331640" y="2983285"/>
                <a:ext cx="6228511" cy="864096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5BD078"/>
                  </a:buClr>
                </a:pPr>
                <a:r>
                  <a:rPr lang="fr-FR" sz="3500" dirty="0" smtClean="0">
                    <a:solidFill>
                      <a:schemeClr val="tx2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&gt;0,  </m:t>
                    </m:r>
                    <m:sSup>
                      <m:sSup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)=−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fr-FR" sz="35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5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5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endParaRPr lang="fr-FR" sz="3500" dirty="0"/>
              </a:p>
            </p:txBody>
          </p:sp>
        </mc:Choice>
        <mc:Fallback xmlns="">
          <p:sp>
            <p:nvSpPr>
              <p:cNvPr id="6" name="Rectangle à coins arrondis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983285"/>
                <a:ext cx="6228511" cy="864096"/>
              </a:xfrm>
              <a:prstGeom prst="roundRect">
                <a:avLst/>
              </a:prstGeom>
              <a:blipFill rotWithShape="1">
                <a:blip r:embed="rId3"/>
                <a:stretch>
                  <a:fillRect l="-1949" b="-1164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rganigramme : Alternative 4"/>
          <p:cNvSpPr/>
          <p:nvPr/>
        </p:nvSpPr>
        <p:spPr>
          <a:xfrm>
            <a:off x="3635896" y="4221088"/>
            <a:ext cx="1584176" cy="708628"/>
          </a:xfrm>
          <a:prstGeom prst="flowChartAlternateProcess">
            <a:avLst/>
          </a:prstGeom>
          <a:solidFill>
            <a:srgbClr val="92D050"/>
          </a:solidFill>
          <a:ln>
            <a:solidFill>
              <a:srgbClr val="2D8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 smtClean="0">
                <a:solidFill>
                  <a:srgbClr val="2D8337"/>
                </a:solidFill>
                <a:latin typeface="+mj-lt"/>
              </a:rPr>
              <a:t> V</a:t>
            </a:r>
            <a:r>
              <a:rPr lang="fr-FR" sz="3500" b="1" dirty="0" smtClean="0">
                <a:solidFill>
                  <a:srgbClr val="2D8337"/>
                </a:solidFill>
                <a:latin typeface="+mj-lt"/>
              </a:rPr>
              <a:t>RAIE</a:t>
            </a:r>
            <a:endParaRPr lang="fr-FR" sz="3500" b="1" dirty="0">
              <a:solidFill>
                <a:srgbClr val="2D833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716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495329" y="1844824"/>
                <a:ext cx="8064896" cy="864096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300" b="1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(</m:t>
                        </m:r>
                        <m:sSup>
                          <m:sSupPr>
                            <m:ctrlP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fr-FR" sz="33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fr-FR" sz="3300" b="1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29" y="1844824"/>
                <a:ext cx="8064896" cy="864096"/>
              </a:xfrm>
              <a:prstGeom prst="rect">
                <a:avLst/>
              </a:prstGeom>
              <a:blipFill rotWithShape="1">
                <a:blip r:embed="rId2"/>
                <a:stretch>
                  <a:fillRect l="-1965" t="-99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oneTexte 5"/>
          <p:cNvSpPr txBox="1"/>
          <p:nvPr/>
        </p:nvSpPr>
        <p:spPr>
          <a:xfrm>
            <a:off x="899592" y="472514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899592" y="2996952"/>
                <a:ext cx="7920880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=2</m:t>
                    </m:r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chemeClr val="tx2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=2</m:t>
                    </m:r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+2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=2</m:t>
                    </m:r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+2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996952"/>
                <a:ext cx="7920880" cy="1569660"/>
              </a:xfrm>
              <a:prstGeom prst="rect">
                <a:avLst/>
              </a:prstGeom>
              <a:blipFill rotWithShape="1">
                <a:blip r:embed="rId3"/>
                <a:stretch>
                  <a:fillRect l="-2002" t="-5837" b="-1128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899592" y="3005078"/>
                <a:ext cx="7920880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=2</m:t>
                    </m:r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chemeClr val="tx2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=2</m:t>
                    </m:r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+2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fr-FR" sz="32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rgbClr val="00B050"/>
                        </a:solidFill>
                        <a:latin typeface="Cambria Math"/>
                      </a:rPr>
                      <m:t>=2</m:t>
                    </m:r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+2</m:t>
                        </m:r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endParaRPr lang="fr-FR" sz="32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005078"/>
                <a:ext cx="7920880" cy="1569660"/>
              </a:xfrm>
              <a:prstGeom prst="rect">
                <a:avLst/>
              </a:prstGeom>
              <a:blipFill rotWithShape="1">
                <a:blip r:embed="rId4"/>
                <a:stretch>
                  <a:fillRect l="-2002" t="-5837" b="-1128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876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554" y="1901927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475656" y="1733082"/>
                <a:ext cx="7200800" cy="864096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300" b="1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²+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endParaRPr lang="fr-FR" sz="3300" b="1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733082"/>
                <a:ext cx="7200800" cy="864096"/>
              </a:xfrm>
              <a:prstGeom prst="rect">
                <a:avLst/>
              </a:prstGeom>
              <a:blipFill rotWithShape="1">
                <a:blip r:embed="rId2"/>
                <a:stretch>
                  <a:fillRect l="-2202" b="-704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oneTexte 5"/>
          <p:cNvSpPr txBox="1"/>
          <p:nvPr/>
        </p:nvSpPr>
        <p:spPr>
          <a:xfrm>
            <a:off x="899592" y="472514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195285" y="2788888"/>
                <a:ext cx="6481171" cy="23025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chemeClr val="tx2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fr-FR" sz="3200" b="0" i="1" smtClean="0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fr-FR" sz="3200" b="0" i="1" smtClean="0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3200" b="0" i="1" smtClean="0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fr-FR" sz="3200" b="0" i="1" smtClean="0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fr-FR" sz="3200" b="0" i="1" smtClean="0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+7</m:t>
                                </m:r>
                              </m:e>
                            </m:d>
                          </m:e>
                          <m:sup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(</m:t>
                        </m:r>
                        <m:sSup>
                          <m:sSup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+7)²</m:t>
                        </m:r>
                      </m:den>
                    </m:f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285" y="2788888"/>
                <a:ext cx="6481171" cy="2302553"/>
              </a:xfrm>
              <a:prstGeom prst="rect">
                <a:avLst/>
              </a:prstGeom>
              <a:blipFill rotWithShape="1">
                <a:blip r:embed="rId3"/>
                <a:stretch>
                  <a:fillRect l="-23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198645" y="2788887"/>
                <a:ext cx="6481171" cy="23025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rgbClr val="00B050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fr-FR" sz="32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fr-FR" sz="3200" b="0" i="1" smtClean="0">
                                        <a:solidFill>
                                          <a:srgbClr val="00B050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3200" b="0" i="1" smtClean="0">
                                        <a:solidFill>
                                          <a:srgbClr val="00B050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fr-FR" sz="3200" b="0" i="1" smtClean="0">
                                        <a:solidFill>
                                          <a:srgbClr val="00B050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fr-FR" sz="32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</a:rPr>
                                  <m:t>+7</m:t>
                                </m:r>
                              </m:e>
                            </m:d>
                          </m:e>
                          <m:sup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(</m:t>
                        </m:r>
                        <m:sSup>
                          <m:sSup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+7)²</m:t>
                        </m:r>
                      </m:den>
                    </m:f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8645" y="2788887"/>
                <a:ext cx="6481171" cy="2302553"/>
              </a:xfrm>
              <a:prstGeom prst="rect">
                <a:avLst/>
              </a:prstGeom>
              <a:blipFill rotWithShape="1">
                <a:blip r:embed="rId4"/>
                <a:stretch>
                  <a:fillRect l="-24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639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894748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42674" y="1916832"/>
                <a:ext cx="7488832" cy="864096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]</m:t>
                    </m:r>
                    <m:r>
                      <a:rPr lang="fr-FR" sz="33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33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; +</m:t>
                    </m:r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 </m:t>
                    </m:r>
                  </m:oMath>
                </a14:m>
                <a:r>
                  <a:rPr lang="fr-FR" sz="3300" b="1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ad>
                      <m:radPr>
                        <m:degHide m:val="on"/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endParaRPr lang="fr-FR" sz="3300" b="1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2674" y="1916832"/>
                <a:ext cx="7488832" cy="864096"/>
              </a:xfrm>
              <a:prstGeom prst="rect">
                <a:avLst/>
              </a:prstGeom>
              <a:blipFill rotWithShape="1">
                <a:blip r:embed="rId2"/>
                <a:stretch>
                  <a:fillRect l="-2116" t="-105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oneTexte 5"/>
          <p:cNvSpPr txBox="1"/>
          <p:nvPr/>
        </p:nvSpPr>
        <p:spPr>
          <a:xfrm>
            <a:off x="899592" y="472514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313144" y="2783991"/>
                <a:ext cx="6481171" cy="25165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2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chemeClr val="tx2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2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2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3144" y="2783991"/>
                <a:ext cx="6481171" cy="2516523"/>
              </a:xfrm>
              <a:prstGeom prst="rect">
                <a:avLst/>
              </a:prstGeom>
              <a:blipFill rotWithShape="1">
                <a:blip r:embed="rId3"/>
                <a:stretch>
                  <a:fillRect l="-2350" b="-48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313143" y="2793299"/>
                <a:ext cx="6481171" cy="25165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2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chemeClr val="tx2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2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/>
                      </a:rPr>
                      <m:t>2</m:t>
                    </m:r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²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2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3143" y="2793299"/>
                <a:ext cx="6481171" cy="2516523"/>
              </a:xfrm>
              <a:prstGeom prst="rect">
                <a:avLst/>
              </a:prstGeom>
              <a:blipFill rotWithShape="1">
                <a:blip r:embed="rId4"/>
                <a:stretch>
                  <a:fillRect l="-2350" b="-48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536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15616" y="1772816"/>
                <a:ext cx="7488832" cy="864096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]</m:t>
                    </m:r>
                    <m:f>
                      <m:fPr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300" b="1" i="0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𝟓</m:t>
                        </m:r>
                      </m:num>
                      <m:den>
                        <m:r>
                          <a:rPr lang="fr-FR" sz="3300" b="1" i="0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  <m:r>
                      <a:rPr lang="fr-FR" sz="3300" b="1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; +</m:t>
                    </m:r>
                    <m:r>
                      <a:rPr lang="fr-FR" sz="33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 </m:t>
                    </m:r>
                  </m:oMath>
                </a14:m>
                <a:r>
                  <a:rPr lang="fr-FR" sz="3300" b="1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3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3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fr-FR" sz="3300" b="1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772816"/>
                <a:ext cx="7488832" cy="864096"/>
              </a:xfrm>
              <a:prstGeom prst="rect">
                <a:avLst/>
              </a:prstGeom>
              <a:blipFill rotWithShape="1">
                <a:blip r:embed="rId2"/>
                <a:stretch>
                  <a:fillRect l="-2117" b="-77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oneTexte 5"/>
          <p:cNvSpPr txBox="1"/>
          <p:nvPr/>
        </p:nvSpPr>
        <p:spPr>
          <a:xfrm>
            <a:off x="899592" y="472514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313144" y="2846696"/>
                <a:ext cx="6481171" cy="2383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chemeClr val="tx2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d>
                          <m:dPr>
                            <m:ctrlP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4</m:t>
                            </m:r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2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−5</m:t>
                            </m:r>
                          </m:e>
                        </m:d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−4(3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+7)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(4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−5)²</m:t>
                        </m:r>
                      </m:den>
                    </m:f>
                  </m:oMath>
                </a14:m>
                <a:endParaRPr lang="fr-FR" sz="3200" dirty="0" smtClean="0">
                  <a:solidFill>
                    <a:schemeClr val="tx2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d>
                          <m:d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4</m:t>
                            </m:r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−5</m:t>
                            </m:r>
                          </m:e>
                        </m:d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4(3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+7)</m:t>
                        </m:r>
                      </m:num>
                      <m:den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(4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−5)²</m:t>
                        </m:r>
                      </m:den>
                    </m:f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3144" y="2846696"/>
                <a:ext cx="6481171" cy="2383666"/>
              </a:xfrm>
              <a:prstGeom prst="rect">
                <a:avLst/>
              </a:prstGeom>
              <a:blipFill rotWithShape="1">
                <a:blip r:embed="rId3"/>
                <a:stretch>
                  <a:fillRect l="-23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317959" y="2846696"/>
                <a:ext cx="6481171" cy="2383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A. </a:t>
                </a:r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fr-FR" sz="3200" i="1" dirty="0">
                  <a:solidFill>
                    <a:schemeClr val="tx2"/>
                  </a:solidFill>
                  <a:latin typeface="Cambria Math"/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B</a:t>
                </a:r>
                <a:r>
                  <a:rPr lang="fr-FR" sz="3200" dirty="0">
                    <a:solidFill>
                      <a:srgbClr val="00B050"/>
                    </a:solidFill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3</m:t>
                        </m:r>
                        <m:d>
                          <m:dPr>
                            <m:ctrlP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4</m:t>
                            </m:r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−5</m:t>
                            </m:r>
                          </m:e>
                        </m:d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−4(3</m:t>
                        </m:r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+7)</m:t>
                        </m:r>
                      </m:num>
                      <m:den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(4</m:t>
                        </m:r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−5)²</m:t>
                        </m:r>
                      </m:den>
                    </m:f>
                  </m:oMath>
                </a14:m>
                <a:endParaRPr lang="fr-FR" sz="3200" dirty="0" smtClean="0">
                  <a:solidFill>
                    <a:srgbClr val="00B050"/>
                  </a:solidFill>
                </a:endParaRPr>
              </a:p>
              <a:p>
                <a:pPr>
                  <a:buClr>
                    <a:schemeClr val="tx2">
                      <a:lumMod val="75000"/>
                    </a:schemeClr>
                  </a:buClr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d>
                          <m:dPr>
                            <m:ctrlP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4</m:t>
                            </m:r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fr-FR" sz="32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−5</m:t>
                            </m:r>
                          </m:e>
                        </m:d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4(3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+7)</m:t>
                        </m:r>
                      </m:num>
                      <m:den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(4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−5)²</m:t>
                        </m:r>
                      </m:den>
                    </m:f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7959" y="2846696"/>
                <a:ext cx="6481171" cy="2383666"/>
              </a:xfrm>
              <a:prstGeom prst="rect">
                <a:avLst/>
              </a:prstGeom>
              <a:blipFill rotWithShape="1">
                <a:blip r:embed="rId4"/>
                <a:stretch>
                  <a:fillRect l="-23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342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 smtClean="0"/>
              <a:t>Fin</a:t>
            </a:r>
            <a:endParaRPr lang="fr-FR" sz="8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945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15616" y="1648548"/>
                <a:ext cx="7344816" cy="1276396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8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8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8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8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8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8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8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38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8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648548"/>
                <a:ext cx="7344816" cy="1276396"/>
              </a:xfrm>
              <a:prstGeom prst="rect">
                <a:avLst/>
              </a:prstGeom>
              <a:blipFill rotWithShape="1">
                <a:blip r:embed="rId2"/>
                <a:stretch>
                  <a:fillRect l="-2407" t="-1238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à coins arrondis 5"/>
              <p:cNvSpPr/>
              <p:nvPr/>
            </p:nvSpPr>
            <p:spPr>
              <a:xfrm>
                <a:off x="971600" y="2996952"/>
                <a:ext cx="6840760" cy="756084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fr-FR" sz="3500" dirty="0">
                    <a:solidFill>
                      <a:schemeClr val="accent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500" dirty="0">
                    <a:solidFill>
                      <a:schemeClr val="accent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=3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²+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500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Rectangle à coins arrondis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2996952"/>
                <a:ext cx="6840760" cy="756084"/>
              </a:xfrm>
              <a:prstGeom prst="roundRect">
                <a:avLst/>
              </a:prstGeom>
              <a:blipFill rotWithShape="1">
                <a:blip r:embed="rId3"/>
                <a:stretch>
                  <a:fillRect l="-1863" t="-2344" b="-187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178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39690" y="1700081"/>
                <a:ext cx="8712968" cy="1152128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64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64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6400" b="0" i="1" smtClean="0">
                        <a:solidFill>
                          <a:schemeClr val="tx2"/>
                        </a:solidFill>
                        <a:latin typeface="Cambria Math"/>
                      </a:rPr>
                      <m:t>]0; +</m:t>
                    </m:r>
                    <m:r>
                      <a:rPr lang="fr-FR" sz="64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64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64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6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64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6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64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6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6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6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690" y="1700081"/>
                <a:ext cx="8712968" cy="1152128"/>
              </a:xfrm>
              <a:prstGeom prst="rect">
                <a:avLst/>
              </a:prstGeom>
              <a:blipFill rotWithShape="1">
                <a:blip r:embed="rId2"/>
                <a:stretch>
                  <a:fillRect l="-2099" t="-95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à coins arrondis 5"/>
              <p:cNvSpPr/>
              <p:nvPr/>
            </p:nvSpPr>
            <p:spPr>
              <a:xfrm>
                <a:off x="755576" y="2780928"/>
                <a:ext cx="7223595" cy="756084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5BD078"/>
                  </a:buClr>
                </a:pPr>
                <a:r>
                  <a:rPr lang="fr-FR" sz="3500" dirty="0">
                    <a:solidFill>
                      <a:schemeClr val="tx2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&gt;0,  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5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5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den>
                    </m:f>
                  </m:oMath>
                </a14:m>
                <a:endParaRPr lang="fr-FR" sz="3500" dirty="0"/>
              </a:p>
            </p:txBody>
          </p:sp>
        </mc:Choice>
        <mc:Fallback xmlns="">
          <p:sp>
            <p:nvSpPr>
              <p:cNvPr id="6" name="Rectangle à coins arrondis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780928"/>
                <a:ext cx="7223595" cy="756084"/>
              </a:xfrm>
              <a:prstGeom prst="roundRect">
                <a:avLst/>
              </a:prstGeom>
              <a:blipFill rotWithShape="1">
                <a:blip r:embed="rId3"/>
                <a:stretch>
                  <a:fillRect l="-1766" t="-4688" b="-164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522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9208" y="6206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467544" y="1648548"/>
                <a:ext cx="8280920" cy="1276396"/>
              </a:xfrm>
              <a:prstGeom prst="rect">
                <a:avLst/>
              </a:prstGeom>
            </p:spPr>
            <p:txBody>
              <a:bodyPr vert="horz">
                <a:normAutofit fontScale="70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50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5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50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5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50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5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5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5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fr-FR" sz="5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5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fr-FR" sz="50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4</m:t>
                            </m:r>
                          </m:den>
                        </m:f>
                        <m: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fr-FR" sz="5000" b="0" i="1" smtClean="0">
                        <a:solidFill>
                          <a:schemeClr val="tx2"/>
                        </a:solidFill>
                        <a:latin typeface="Cambria Math"/>
                      </a:rPr>
                      <m:t>−8</m:t>
                    </m:r>
                    <m:sSup>
                      <m:sSupPr>
                        <m:ctrlP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50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5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endParaRPr lang="fr-FR" sz="50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648548"/>
                <a:ext cx="8280920" cy="1276396"/>
              </a:xfrm>
              <a:prstGeom prst="rect">
                <a:avLst/>
              </a:prstGeom>
              <a:blipFill rotWithShape="1">
                <a:blip r:embed="rId2"/>
                <a:stretch>
                  <a:fillRect l="-2209" t="-76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à coins arrondis 6"/>
              <p:cNvSpPr/>
              <p:nvPr/>
            </p:nvSpPr>
            <p:spPr>
              <a:xfrm>
                <a:off x="1115616" y="2780928"/>
                <a:ext cx="7223595" cy="756084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fr-FR" sz="3500" dirty="0">
                    <a:solidFill>
                      <a:schemeClr val="accent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500" dirty="0">
                    <a:solidFill>
                      <a:schemeClr val="accent2">
                        <a:lumMod val="50000"/>
                      </a:schemeClr>
                    </a:solidFill>
                    <a:latin typeface="Cambria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=5</m:t>
                    </m:r>
                    <m:sSup>
                      <m:sSupPr>
                        <m:ctrlP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5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−16</m:t>
                    </m:r>
                    <m:r>
                      <a:rPr lang="fr-FR" sz="35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500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à coins arrondis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2780928"/>
                <a:ext cx="7223595" cy="756084"/>
              </a:xfrm>
              <a:prstGeom prst="roundRect">
                <a:avLst/>
              </a:prstGeom>
              <a:blipFill rotWithShape="1">
                <a:blip r:embed="rId3"/>
                <a:stretch>
                  <a:fillRect l="-1766" t="-1563" b="-195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550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914575" y="1746247"/>
                <a:ext cx="7688694" cy="1152128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5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]0; +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fr-FR" sz="35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endParaRPr lang="fr-FR" sz="35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35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35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575" y="1746247"/>
                <a:ext cx="7688694" cy="1152128"/>
              </a:xfrm>
              <a:prstGeom prst="rect">
                <a:avLst/>
              </a:prstGeom>
              <a:blipFill rotWithShape="1">
                <a:blip r:embed="rId2"/>
                <a:stretch>
                  <a:fillRect l="-2300" t="-846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à coins arrondis 5"/>
              <p:cNvSpPr/>
              <p:nvPr/>
            </p:nvSpPr>
            <p:spPr>
              <a:xfrm>
                <a:off x="1547664" y="2996952"/>
                <a:ext cx="5888131" cy="756084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5BD078"/>
                  </a:buClr>
                </a:pPr>
                <a:r>
                  <a:rPr lang="fr-FR" sz="3500" dirty="0">
                    <a:solidFill>
                      <a:schemeClr val="tx2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&gt;0, 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5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5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500" dirty="0"/>
              </a:p>
            </p:txBody>
          </p:sp>
        </mc:Choice>
        <mc:Fallback xmlns="">
          <p:sp>
            <p:nvSpPr>
              <p:cNvPr id="6" name="Rectangle à coins arrondis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996952"/>
                <a:ext cx="5888131" cy="756084"/>
              </a:xfrm>
              <a:prstGeom prst="roundRect">
                <a:avLst/>
              </a:prstGeom>
              <a:blipFill rotWithShape="1">
                <a:blip r:embed="rId3"/>
                <a:stretch>
                  <a:fillRect l="-2268" t="-4688" b="-164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019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83568" y="1731452"/>
                <a:ext cx="7688694" cy="1152128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5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]</m:t>
                    </m:r>
                    <m:f>
                      <m:fPr>
                        <m:ctrlP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; +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num>
                      <m:den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−1</m:t>
                        </m:r>
                      </m:den>
                    </m:f>
                  </m:oMath>
                </a14:m>
                <a:endParaRPr lang="fr-FR" sz="35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35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35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731452"/>
                <a:ext cx="7688694" cy="1152128"/>
              </a:xfrm>
              <a:prstGeom prst="rect">
                <a:avLst/>
              </a:prstGeom>
              <a:blipFill rotWithShape="1">
                <a:blip r:embed="rId2"/>
                <a:stretch>
                  <a:fillRect l="-23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à coins arrondis 5"/>
              <p:cNvSpPr/>
              <p:nvPr/>
            </p:nvSpPr>
            <p:spPr>
              <a:xfrm>
                <a:off x="1583849" y="2996952"/>
                <a:ext cx="5888131" cy="756084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5BD078"/>
                  </a:buClr>
                </a:pPr>
                <a:r>
                  <a:rPr lang="fr-FR" sz="3500" dirty="0">
                    <a:solidFill>
                      <a:schemeClr val="tx2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&gt;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,  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fr-FR" sz="3500" dirty="0"/>
              </a:p>
            </p:txBody>
          </p:sp>
        </mc:Choice>
        <mc:Fallback xmlns="">
          <p:sp>
            <p:nvSpPr>
              <p:cNvPr id="6" name="Rectangle à coins arrondis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3849" y="2996952"/>
                <a:ext cx="5888131" cy="756084"/>
              </a:xfrm>
              <a:prstGeom prst="roundRect">
                <a:avLst/>
              </a:prstGeom>
              <a:blipFill rotWithShape="1">
                <a:blip r:embed="rId3"/>
                <a:stretch>
                  <a:fillRect l="-2268" t="-1563" b="-195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795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43608" y="1731452"/>
                <a:ext cx="7688694" cy="1152128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5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]0; +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5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²</m:t>
                        </m:r>
                      </m:den>
                    </m:f>
                  </m:oMath>
                </a14:m>
                <a:endParaRPr lang="fr-FR" sz="35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35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35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731452"/>
                <a:ext cx="7688694" cy="1152128"/>
              </a:xfrm>
              <a:prstGeom prst="rect">
                <a:avLst/>
              </a:prstGeom>
              <a:blipFill rotWithShape="1">
                <a:blip r:embed="rId2"/>
                <a:stretch>
                  <a:fillRect l="-23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à coins arrondis 5"/>
              <p:cNvSpPr/>
              <p:nvPr/>
            </p:nvSpPr>
            <p:spPr>
              <a:xfrm>
                <a:off x="1331640" y="2983285"/>
                <a:ext cx="6228511" cy="864096"/>
              </a:xfrm>
              <a:prstGeom prst="roundRect">
                <a:avLst/>
              </a:prstGeom>
              <a:gradFill>
                <a:gsLst>
                  <a:gs pos="4000">
                    <a:schemeClr val="bg2">
                      <a:lumMod val="50000"/>
                    </a:schemeClr>
                  </a:gs>
                  <a:gs pos="56000">
                    <a:schemeClr val="accent3">
                      <a:lumMod val="19000"/>
                      <a:lumOff val="81000"/>
                    </a:schemeClr>
                  </a:gs>
                  <a:gs pos="90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buClr>
                    <a:srgbClr val="5BD078"/>
                  </a:buClr>
                </a:pPr>
                <a:r>
                  <a:rPr lang="fr-FR" sz="3500" dirty="0" smtClean="0">
                    <a:solidFill>
                      <a:schemeClr val="tx2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500" i="1">
                        <a:solidFill>
                          <a:schemeClr val="tx2"/>
                        </a:solidFill>
                        <a:latin typeface="Cambria Math"/>
                      </a:rPr>
                      <m:t>&gt;0,  </m:t>
                    </m:r>
                    <m:sSup>
                      <m:sSup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500" b="0" i="1" smtClean="0">
                        <a:solidFill>
                          <a:schemeClr val="tx2"/>
                        </a:solidFill>
                        <a:latin typeface="Cambria Math"/>
                      </a:rPr>
                      <m:t>)=−</m:t>
                    </m:r>
                    <m:f>
                      <m:fPr>
                        <m:ctrlP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fr-FR" sz="35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5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5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endParaRPr lang="fr-FR" sz="3500" dirty="0"/>
              </a:p>
            </p:txBody>
          </p:sp>
        </mc:Choice>
        <mc:Fallback xmlns="">
          <p:sp>
            <p:nvSpPr>
              <p:cNvPr id="6" name="Rectangle à coins arrondis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983285"/>
                <a:ext cx="6228511" cy="864096"/>
              </a:xfrm>
              <a:prstGeom prst="roundRect">
                <a:avLst/>
              </a:prstGeom>
              <a:blipFill rotWithShape="1">
                <a:blip r:embed="rId3"/>
                <a:stretch>
                  <a:fillRect l="-1949" b="-1164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875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2276872"/>
                <a:ext cx="8784976" cy="2592288"/>
              </a:xfrm>
            </p:spPr>
            <p:txBody>
              <a:bodyPr>
                <a:no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fr-FR" sz="32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est une fonction définie et dérivable sur un intervalle donné et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</m:oMath>
                </a14:m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sa fonction dérivée.</a:t>
                </a:r>
              </a:p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Pour chaque question, déterminer </a:t>
                </a:r>
              </a:p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la réponse correcte.</a:t>
                </a:r>
                <a:endParaRPr lang="fr-FR" sz="3200" b="1" dirty="0" smtClean="0"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2276872"/>
                <a:ext cx="8784976" cy="2592288"/>
              </a:xfrm>
              <a:blipFill rotWithShape="1">
                <a:blip r:embed="rId3"/>
                <a:stretch>
                  <a:fillRect t="-1412" r="-486" b="-705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670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1590</Words>
  <Application>Microsoft Office PowerPoint</Application>
  <PresentationFormat>Affichage à l'écran (4:3)</PresentationFormat>
  <Paragraphs>143</Paragraphs>
  <Slides>25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25</vt:i4>
      </vt:variant>
    </vt:vector>
  </HeadingPairs>
  <TitlesOfParts>
    <vt:vector size="27" baseType="lpstr">
      <vt:lpstr>1_Débit</vt:lpstr>
      <vt:lpstr>1_Thème Office</vt:lpstr>
      <vt:lpstr>Dérivation Série 8</vt:lpstr>
      <vt:lpstr>Présentation PowerPoint</vt:lpstr>
      <vt:lpstr>Question 1 </vt:lpstr>
      <vt:lpstr>Question 2 </vt:lpstr>
      <vt:lpstr>Question 3 </vt:lpstr>
      <vt:lpstr>Question 4 </vt:lpstr>
      <vt:lpstr>Question 5 </vt:lpstr>
      <vt:lpstr>Question 6 </vt:lpstr>
      <vt:lpstr>Présentation PowerPoint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DéRIVéES Série 1</dc:title>
  <dc:creator>deletombe</dc:creator>
  <cp:lastModifiedBy>deletombe</cp:lastModifiedBy>
  <cp:revision>40</cp:revision>
  <dcterms:created xsi:type="dcterms:W3CDTF">2017-04-25T18:17:56Z</dcterms:created>
  <dcterms:modified xsi:type="dcterms:W3CDTF">2019-07-11T21:57:59Z</dcterms:modified>
</cp:coreProperties>
</file>